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59" r:id="rId5"/>
    <p:sldId id="260" r:id="rId6"/>
    <p:sldId id="261" r:id="rId7"/>
    <p:sldId id="262" r:id="rId8"/>
    <p:sldId id="263" r:id="rId9"/>
    <p:sldId id="264" r:id="rId10"/>
    <p:sldId id="269"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94" autoAdjust="0"/>
    <p:restoredTop sz="94660"/>
  </p:normalViewPr>
  <p:slideViewPr>
    <p:cSldViewPr snapToGrid="0">
      <p:cViewPr>
        <p:scale>
          <a:sx n="80" d="100"/>
          <a:sy n="80" d="100"/>
        </p:scale>
        <p:origin x="-534" y="-6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749170-471D-4B48-B859-106DE23F6F49}" type="slidenum">
              <a:rPr lang="ru-RU" smtClean="0"/>
              <a:pPr/>
              <a:t>‹#›</a:t>
            </a:fld>
            <a:endParaRPr lang="ru-RU"/>
          </a:p>
        </p:txBody>
      </p:sp>
    </p:spTree>
    <p:extLst>
      <p:ext uri="{BB962C8B-B14F-4D97-AF65-F5344CB8AC3E}">
        <p14:creationId xmlns="" xmlns:p14="http://schemas.microsoft.com/office/powerpoint/2010/main" val="4234903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749170-471D-4B48-B859-106DE23F6F49}" type="slidenum">
              <a:rPr lang="ru-RU" smtClean="0"/>
              <a:pPr/>
              <a:t>‹#›</a:t>
            </a:fld>
            <a:endParaRPr lang="ru-RU"/>
          </a:p>
        </p:txBody>
      </p:sp>
    </p:spTree>
    <p:extLst>
      <p:ext uri="{BB962C8B-B14F-4D97-AF65-F5344CB8AC3E}">
        <p14:creationId xmlns="" xmlns:p14="http://schemas.microsoft.com/office/powerpoint/2010/main" val="3970031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749170-471D-4B48-B859-106DE23F6F49}" type="slidenum">
              <a:rPr lang="ru-RU" smtClean="0"/>
              <a:pPr/>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 xmlns:p14="http://schemas.microsoft.com/office/powerpoint/2010/main" val="3547921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749170-471D-4B48-B859-106DE23F6F49}" type="slidenum">
              <a:rPr lang="ru-RU" smtClean="0"/>
              <a:pPr/>
              <a:t>‹#›</a:t>
            </a:fld>
            <a:endParaRPr lang="ru-RU"/>
          </a:p>
        </p:txBody>
      </p:sp>
    </p:spTree>
    <p:extLst>
      <p:ext uri="{BB962C8B-B14F-4D97-AF65-F5344CB8AC3E}">
        <p14:creationId xmlns="" xmlns:p14="http://schemas.microsoft.com/office/powerpoint/2010/main" val="3090798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749170-471D-4B48-B859-106DE23F6F49}" type="slidenum">
              <a:rPr lang="ru-RU" smtClean="0"/>
              <a:pPr/>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3046853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749170-471D-4B48-B859-106DE23F6F49}" type="slidenum">
              <a:rPr lang="ru-RU" smtClean="0"/>
              <a:pPr/>
              <a:t>‹#›</a:t>
            </a:fld>
            <a:endParaRPr lang="ru-RU"/>
          </a:p>
        </p:txBody>
      </p:sp>
    </p:spTree>
    <p:extLst>
      <p:ext uri="{BB962C8B-B14F-4D97-AF65-F5344CB8AC3E}">
        <p14:creationId xmlns="" xmlns:p14="http://schemas.microsoft.com/office/powerpoint/2010/main" val="21449331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749170-471D-4B48-B859-106DE23F6F49}" type="slidenum">
              <a:rPr lang="ru-RU" smtClean="0"/>
              <a:pPr/>
              <a:t>‹#›</a:t>
            </a:fld>
            <a:endParaRPr lang="ru-RU"/>
          </a:p>
        </p:txBody>
      </p:sp>
    </p:spTree>
    <p:extLst>
      <p:ext uri="{BB962C8B-B14F-4D97-AF65-F5344CB8AC3E}">
        <p14:creationId xmlns="" xmlns:p14="http://schemas.microsoft.com/office/powerpoint/2010/main" val="1398543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749170-471D-4B48-B859-106DE23F6F49}" type="slidenum">
              <a:rPr lang="ru-RU" smtClean="0"/>
              <a:pPr/>
              <a:t>‹#›</a:t>
            </a:fld>
            <a:endParaRPr lang="ru-RU"/>
          </a:p>
        </p:txBody>
      </p:sp>
    </p:spTree>
    <p:extLst>
      <p:ext uri="{BB962C8B-B14F-4D97-AF65-F5344CB8AC3E}">
        <p14:creationId xmlns="" xmlns:p14="http://schemas.microsoft.com/office/powerpoint/2010/main" val="431877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749170-471D-4B48-B859-106DE23F6F49}" type="slidenum">
              <a:rPr lang="ru-RU" smtClean="0"/>
              <a:pPr/>
              <a:t>‹#›</a:t>
            </a:fld>
            <a:endParaRPr lang="ru-RU"/>
          </a:p>
        </p:txBody>
      </p:sp>
    </p:spTree>
    <p:extLst>
      <p:ext uri="{BB962C8B-B14F-4D97-AF65-F5344CB8AC3E}">
        <p14:creationId xmlns="" xmlns:p14="http://schemas.microsoft.com/office/powerpoint/2010/main" val="668566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749170-471D-4B48-B859-106DE23F6F49}" type="slidenum">
              <a:rPr lang="ru-RU" smtClean="0"/>
              <a:pPr/>
              <a:t>‹#›</a:t>
            </a:fld>
            <a:endParaRPr lang="ru-RU"/>
          </a:p>
        </p:txBody>
      </p:sp>
    </p:spTree>
    <p:extLst>
      <p:ext uri="{BB962C8B-B14F-4D97-AF65-F5344CB8AC3E}">
        <p14:creationId xmlns="" xmlns:p14="http://schemas.microsoft.com/office/powerpoint/2010/main" val="2743820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6749170-471D-4B48-B859-106DE23F6F49}" type="slidenum">
              <a:rPr lang="ru-RU" smtClean="0"/>
              <a:pPr/>
              <a:t>‹#›</a:t>
            </a:fld>
            <a:endParaRPr lang="ru-RU"/>
          </a:p>
        </p:txBody>
      </p:sp>
    </p:spTree>
    <p:extLst>
      <p:ext uri="{BB962C8B-B14F-4D97-AF65-F5344CB8AC3E}">
        <p14:creationId xmlns="" xmlns:p14="http://schemas.microsoft.com/office/powerpoint/2010/main" val="57556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6749170-471D-4B48-B859-106DE23F6F49}" type="slidenum">
              <a:rPr lang="ru-RU" smtClean="0"/>
              <a:pPr/>
              <a:t>‹#›</a:t>
            </a:fld>
            <a:endParaRPr lang="ru-RU"/>
          </a:p>
        </p:txBody>
      </p:sp>
    </p:spTree>
    <p:extLst>
      <p:ext uri="{BB962C8B-B14F-4D97-AF65-F5344CB8AC3E}">
        <p14:creationId xmlns="" xmlns:p14="http://schemas.microsoft.com/office/powerpoint/2010/main" val="263086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6749170-471D-4B48-B859-106DE23F6F49}" type="slidenum">
              <a:rPr lang="ru-RU" smtClean="0"/>
              <a:pPr/>
              <a:t>‹#›</a:t>
            </a:fld>
            <a:endParaRPr lang="ru-RU"/>
          </a:p>
        </p:txBody>
      </p:sp>
    </p:spTree>
    <p:extLst>
      <p:ext uri="{BB962C8B-B14F-4D97-AF65-F5344CB8AC3E}">
        <p14:creationId xmlns="" xmlns:p14="http://schemas.microsoft.com/office/powerpoint/2010/main" val="3677014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6749170-471D-4B48-B859-106DE23F6F49}" type="slidenum">
              <a:rPr lang="ru-RU" smtClean="0"/>
              <a:pPr/>
              <a:t>‹#›</a:t>
            </a:fld>
            <a:endParaRPr lang="ru-RU"/>
          </a:p>
        </p:txBody>
      </p:sp>
    </p:spTree>
    <p:extLst>
      <p:ext uri="{BB962C8B-B14F-4D97-AF65-F5344CB8AC3E}">
        <p14:creationId xmlns="" xmlns:p14="http://schemas.microsoft.com/office/powerpoint/2010/main" val="2196504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6749170-471D-4B48-B859-106DE23F6F49}" type="slidenum">
              <a:rPr lang="ru-RU" smtClean="0"/>
              <a:pPr/>
              <a:t>‹#›</a:t>
            </a:fld>
            <a:endParaRPr lang="ru-RU"/>
          </a:p>
        </p:txBody>
      </p:sp>
    </p:spTree>
    <p:extLst>
      <p:ext uri="{BB962C8B-B14F-4D97-AF65-F5344CB8AC3E}">
        <p14:creationId xmlns="" xmlns:p14="http://schemas.microsoft.com/office/powerpoint/2010/main" val="96699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810CC06-72DC-470E-AF74-3D7CDF0A164B}" type="datetimeFigureOut">
              <a:rPr lang="ru-RU" smtClean="0"/>
              <a:pPr/>
              <a:t>31.10.2023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6749170-471D-4B48-B859-106DE23F6F49}" type="slidenum">
              <a:rPr lang="ru-RU" smtClean="0"/>
              <a:pPr/>
              <a:t>‹#›</a:t>
            </a:fld>
            <a:endParaRPr lang="ru-RU"/>
          </a:p>
        </p:txBody>
      </p:sp>
    </p:spTree>
    <p:extLst>
      <p:ext uri="{BB962C8B-B14F-4D97-AF65-F5344CB8AC3E}">
        <p14:creationId xmlns="" xmlns:p14="http://schemas.microsoft.com/office/powerpoint/2010/main" val="1212805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10CC06-72DC-470E-AF74-3D7CDF0A164B}" type="datetimeFigureOut">
              <a:rPr lang="ru-RU" smtClean="0"/>
              <a:pPr/>
              <a:t>31.10.2023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6749170-471D-4B48-B859-106DE23F6F49}" type="slidenum">
              <a:rPr lang="ru-RU" smtClean="0"/>
              <a:pPr/>
              <a:t>‹#›</a:t>
            </a:fld>
            <a:endParaRPr lang="ru-RU"/>
          </a:p>
        </p:txBody>
      </p:sp>
    </p:spTree>
    <p:extLst>
      <p:ext uri="{BB962C8B-B14F-4D97-AF65-F5344CB8AC3E}">
        <p14:creationId xmlns="" xmlns:p14="http://schemas.microsoft.com/office/powerpoint/2010/main" val="25976508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96883" y="2030681"/>
            <a:ext cx="9896046" cy="1591294"/>
          </a:xfrm>
        </p:spPr>
        <p:txBody>
          <a:bodyPr>
            <a:normAutofit fontScale="90000"/>
          </a:bodyPr>
          <a:lstStyle/>
          <a:p>
            <a:pPr algn="ctr"/>
            <a:r>
              <a:rPr lang="kk-KZ" b="1" i="1" dirty="0">
                <a:solidFill>
                  <a:schemeClr val="tx1"/>
                </a:solidFill>
                <a:latin typeface="Times New Roman" panose="02020603050405020304" pitchFamily="18" charset="0"/>
                <a:cs typeface="Times New Roman" panose="02020603050405020304" pitchFamily="18" charset="0"/>
              </a:rPr>
              <a:t>5 </a:t>
            </a:r>
            <a:r>
              <a:rPr lang="kk-KZ" b="1" i="1" dirty="0" smtClean="0">
                <a:solidFill>
                  <a:schemeClr val="tx1"/>
                </a:solidFill>
                <a:latin typeface="Times New Roman" panose="02020603050405020304" pitchFamily="18" charset="0"/>
                <a:cs typeface="Times New Roman" panose="02020603050405020304" pitchFamily="18" charset="0"/>
              </a:rPr>
              <a:t>сыныптарда этнопедагогиканы  </a:t>
            </a:r>
            <a:r>
              <a:rPr lang="kk-KZ" b="1" i="1" dirty="0">
                <a:solidFill>
                  <a:schemeClr val="tx1"/>
                </a:solidFill>
                <a:latin typeface="Times New Roman" panose="02020603050405020304" pitchFamily="18" charset="0"/>
                <a:cs typeface="Times New Roman" panose="02020603050405020304" pitchFamily="18" charset="0"/>
              </a:rPr>
              <a:t>қолданудың әдіс-тәсілдері</a:t>
            </a:r>
            <a:r>
              <a:rPr lang="ru-RU" i="1" dirty="0">
                <a:solidFill>
                  <a:schemeClr val="tx1"/>
                </a:solidFill>
                <a:latin typeface="Times New Roman" panose="02020603050405020304" pitchFamily="18" charset="0"/>
                <a:cs typeface="Times New Roman" panose="02020603050405020304" pitchFamily="18" charset="0"/>
              </a:rPr>
              <a:t/>
            </a:r>
            <a:br>
              <a:rPr lang="ru-RU" i="1" dirty="0">
                <a:solidFill>
                  <a:schemeClr val="tx1"/>
                </a:solidFill>
                <a:latin typeface="Times New Roman" panose="02020603050405020304" pitchFamily="18" charset="0"/>
                <a:cs typeface="Times New Roman" panose="02020603050405020304" pitchFamily="18" charset="0"/>
              </a:rPr>
            </a:br>
            <a:endParaRPr lang="ru-RU" i="1" dirty="0">
              <a:solidFill>
                <a:schemeClr val="tx1"/>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840676" y="2873829"/>
            <a:ext cx="6071852" cy="3984171"/>
          </a:xfrm>
          <a:prstGeom prst="rect">
            <a:avLst/>
          </a:prstGeom>
        </p:spPr>
      </p:pic>
    </p:spTree>
    <p:extLst>
      <p:ext uri="{BB962C8B-B14F-4D97-AF65-F5344CB8AC3E}">
        <p14:creationId xmlns="" xmlns:p14="http://schemas.microsoft.com/office/powerpoint/2010/main" val="596641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44384"/>
            <a:ext cx="9552516" cy="5696979"/>
          </a:xfrm>
        </p:spPr>
        <p:txBody>
          <a:bodyPr>
            <a:normAutofit fontScale="77500" lnSpcReduction="20000"/>
          </a:bodyPr>
          <a:lstStyle/>
          <a:p>
            <a:pPr algn="just"/>
            <a:r>
              <a:rPr lang="kk-KZ" sz="3200" b="1" i="1" dirty="0" smtClean="0">
                <a:latin typeface="Times New Roman" panose="02020603050405020304" pitchFamily="18" charset="0"/>
                <a:cs typeface="Times New Roman" panose="02020603050405020304" pitchFamily="18" charset="0"/>
              </a:rPr>
              <a:t>Қорытынды</a:t>
            </a:r>
            <a:endParaRPr lang="ru-RU" sz="3200" b="1" i="1" dirty="0" smtClean="0">
              <a:latin typeface="Times New Roman" panose="02020603050405020304" pitchFamily="18" charset="0"/>
              <a:cs typeface="Times New Roman" panose="02020603050405020304" pitchFamily="18" charset="0"/>
            </a:endParaRPr>
          </a:p>
          <a:p>
            <a:pPr algn="just">
              <a:buNone/>
            </a:pPr>
            <a:endParaRPr lang="kk-KZ" sz="3200" b="1" i="1" dirty="0" smtClean="0">
              <a:latin typeface="Times New Roman" panose="02020603050405020304" pitchFamily="18" charset="0"/>
              <a:cs typeface="Times New Roman" panose="02020603050405020304" pitchFamily="18" charset="0"/>
            </a:endParaRPr>
          </a:p>
          <a:p>
            <a:pPr algn="just"/>
            <a:r>
              <a:rPr lang="kk-KZ" sz="3200" b="1" i="1" dirty="0" smtClean="0">
                <a:latin typeface="Times New Roman" panose="02020603050405020304" pitchFamily="18" charset="0"/>
                <a:cs typeface="Times New Roman" panose="02020603050405020304" pitchFamily="18" charset="0"/>
              </a:rPr>
              <a:t>Қай заманда болмасын есті, еңбексүйгіш қайырымды ұрпақ тәрбиелеу азаматтық асыл парызы болып </a:t>
            </a:r>
            <a:r>
              <a:rPr lang="kk-KZ" sz="3200" b="1" i="1" dirty="0" smtClean="0">
                <a:latin typeface="Times New Roman" panose="02020603050405020304" pitchFamily="18" charset="0"/>
                <a:cs typeface="Times New Roman" panose="02020603050405020304" pitchFamily="18" charset="0"/>
              </a:rPr>
              <a:t>табылады.Әр </a:t>
            </a:r>
            <a:r>
              <a:rPr lang="kk-KZ" sz="3200" b="1" i="1" dirty="0" smtClean="0">
                <a:latin typeface="Times New Roman" panose="02020603050405020304" pitchFamily="18" charset="0"/>
                <a:cs typeface="Times New Roman" panose="02020603050405020304" pitchFamily="18" charset="0"/>
              </a:rPr>
              <a:t>халық өзінің тарихын жалғастыратын  жас ұрпағын адалдыққа</a:t>
            </a:r>
            <a:r>
              <a:rPr lang="kk-KZ" sz="3200" b="1" i="1" dirty="0" smtClean="0">
                <a:latin typeface="Times New Roman" panose="02020603050405020304" pitchFamily="18" charset="0"/>
                <a:cs typeface="Times New Roman" panose="02020603050405020304" pitchFamily="18" charset="0"/>
              </a:rPr>
              <a:t>, әділдікке </a:t>
            </a:r>
            <a:r>
              <a:rPr lang="kk-KZ" sz="3200" b="1" i="1" dirty="0" smtClean="0">
                <a:latin typeface="Times New Roman" panose="02020603050405020304" pitchFamily="18" charset="0"/>
                <a:cs typeface="Times New Roman" panose="02020603050405020304" pitchFamily="18" charset="0"/>
              </a:rPr>
              <a:t>үйретеді</a:t>
            </a:r>
            <a:r>
              <a:rPr lang="kk-KZ" sz="3200" b="1" i="1" dirty="0" smtClean="0">
                <a:latin typeface="Times New Roman" panose="02020603050405020304" pitchFamily="18" charset="0"/>
                <a:cs typeface="Times New Roman" panose="02020603050405020304" pitchFamily="18" charset="0"/>
              </a:rPr>
              <a:t>. Қазақ  халқының </a:t>
            </a:r>
            <a:r>
              <a:rPr lang="kk-KZ" sz="3200" b="1" i="1" dirty="0" smtClean="0">
                <a:latin typeface="Times New Roman" panose="02020603050405020304" pitchFamily="18" charset="0"/>
                <a:cs typeface="Times New Roman" panose="02020603050405020304" pitchFamily="18" charset="0"/>
              </a:rPr>
              <a:t>да бала тәрбиесі жөнінде атам заманнан бері осындай тәлім </a:t>
            </a:r>
            <a:r>
              <a:rPr lang="en-US" sz="3200" b="1" i="1" dirty="0" smtClean="0">
                <a:latin typeface="Times New Roman" panose="02020603050405020304" pitchFamily="18" charset="0"/>
                <a:cs typeface="Times New Roman" panose="02020603050405020304" pitchFamily="18" charset="0"/>
              </a:rPr>
              <a:t>-</a:t>
            </a:r>
            <a:r>
              <a:rPr lang="kk-KZ" sz="3200" b="1" i="1" dirty="0" smtClean="0">
                <a:latin typeface="Times New Roman" panose="02020603050405020304" pitchFamily="18" charset="0"/>
                <a:cs typeface="Times New Roman" panose="02020603050405020304" pitchFamily="18" charset="0"/>
              </a:rPr>
              <a:t>тәрбие </a:t>
            </a:r>
            <a:r>
              <a:rPr lang="kk-KZ" sz="3200" b="1" i="1" dirty="0" smtClean="0">
                <a:latin typeface="Times New Roman" panose="02020603050405020304" pitchFamily="18" charset="0"/>
                <a:cs typeface="Times New Roman" panose="02020603050405020304" pitchFamily="18" charset="0"/>
              </a:rPr>
              <a:t>негіздеріне сүйене отырып, жас жеткіншектердің нағыз азамат болып өсуіне қамқорлық жасаған.Балаға ұлттық  тәлім-тәрбиені дер кезінде меңгерту ұстаздың басты міндеті.</a:t>
            </a:r>
            <a:endParaRPr lang="ru-RU" sz="3200" b="1" i="1" dirty="0" smtClean="0">
              <a:latin typeface="Times New Roman" pitchFamily="18" charset="0"/>
              <a:cs typeface="Times New Roman" pitchFamily="18" charset="0"/>
            </a:endParaRPr>
          </a:p>
          <a:p>
            <a:pPr algn="just"/>
            <a:r>
              <a:rPr lang="kk-KZ" sz="3200" b="1" i="1" dirty="0" smtClean="0">
                <a:latin typeface="Times New Roman" pitchFamily="18" charset="0"/>
                <a:cs typeface="Times New Roman" pitchFamily="18" charset="0"/>
              </a:rPr>
              <a:t>Оқушылар бойына эстетикалық, </a:t>
            </a:r>
            <a:r>
              <a:rPr lang="en-US" sz="3200" b="1" i="1" dirty="0" smtClean="0">
                <a:latin typeface="Times New Roman" pitchFamily="18" charset="0"/>
                <a:cs typeface="Times New Roman" pitchFamily="18" charset="0"/>
              </a:rPr>
              <a:t> </a:t>
            </a:r>
            <a:r>
              <a:rPr lang="kk-KZ" sz="3200" b="1" i="1" dirty="0" smtClean="0">
                <a:latin typeface="Times New Roman" pitchFamily="18" charset="0"/>
                <a:cs typeface="Times New Roman" pitchFamily="18" charset="0"/>
              </a:rPr>
              <a:t>адамгершілік </a:t>
            </a:r>
            <a:r>
              <a:rPr lang="kk-KZ" sz="3200" b="1" i="1" dirty="0" smtClean="0">
                <a:latin typeface="Times New Roman" pitchFamily="18" charset="0"/>
                <a:cs typeface="Times New Roman" pitchFamily="18" charset="0"/>
              </a:rPr>
              <a:t>тәрбиелерді ,</a:t>
            </a:r>
            <a:r>
              <a:rPr lang="kk-KZ" sz="3200" b="1" i="1" dirty="0" smtClean="0">
                <a:latin typeface="Times New Roman" pitchFamily="18" charset="0"/>
                <a:cs typeface="Times New Roman" pitchFamily="18" charset="0"/>
              </a:rPr>
              <a:t>салт</a:t>
            </a:r>
            <a:r>
              <a:rPr lang="en-US" sz="3200" b="1" i="1" dirty="0" smtClean="0">
                <a:latin typeface="Times New Roman" pitchFamily="18" charset="0"/>
                <a:cs typeface="Times New Roman" pitchFamily="18" charset="0"/>
              </a:rPr>
              <a:t>-</a:t>
            </a:r>
            <a:r>
              <a:rPr lang="kk-KZ" sz="3200" b="1" i="1" dirty="0" smtClean="0">
                <a:latin typeface="Times New Roman" pitchFamily="18" charset="0"/>
                <a:cs typeface="Times New Roman" pitchFamily="18" charset="0"/>
              </a:rPr>
              <a:t> дәстүр, </a:t>
            </a:r>
            <a:r>
              <a:rPr lang="kk-KZ" sz="3200" b="1" i="1" dirty="0" smtClean="0">
                <a:latin typeface="Times New Roman" pitchFamily="18" charset="0"/>
                <a:cs typeface="Times New Roman" pitchFamily="18" charset="0"/>
              </a:rPr>
              <a:t>өнермен сабақтастыра  жүргізгенде  ғана істің жемісті </a:t>
            </a:r>
            <a:r>
              <a:rPr lang="kk-KZ" sz="3200" b="1" i="1" dirty="0" smtClean="0">
                <a:latin typeface="Times New Roman" pitchFamily="18" charset="0"/>
                <a:cs typeface="Times New Roman" pitchFamily="18" charset="0"/>
              </a:rPr>
              <a:t> болатынын </a:t>
            </a:r>
            <a:r>
              <a:rPr lang="kk-KZ" sz="3200" b="1" i="1" dirty="0" smtClean="0">
                <a:latin typeface="Times New Roman" pitchFamily="18" charset="0"/>
                <a:cs typeface="Times New Roman" pitchFamily="18" charset="0"/>
              </a:rPr>
              <a:t>естен шығармау қажет .Өйткені әрбір баланы халқының тілі мен ұлттық тәлім тәрбие негізінде тәрбиелегенде ғана </a:t>
            </a:r>
            <a:r>
              <a:rPr lang="kk-KZ" sz="3200" b="1" i="1" dirty="0" smtClean="0">
                <a:latin typeface="Times New Roman" pitchFamily="18" charset="0"/>
                <a:cs typeface="Times New Roman" pitchFamily="18" charset="0"/>
              </a:rPr>
              <a:t>азаматтық  </a:t>
            </a:r>
            <a:r>
              <a:rPr lang="kk-KZ" sz="3200" b="1" i="1" dirty="0" smtClean="0">
                <a:latin typeface="Times New Roman" pitchFamily="18" charset="0"/>
                <a:cs typeface="Times New Roman" pitchFamily="18" charset="0"/>
              </a:rPr>
              <a:t>рухы жоғары ұрпақ қалыптасады</a:t>
            </a:r>
          </a:p>
          <a:p>
            <a:pPr algn="just"/>
            <a:endParaRPr lang="ru-RU" sz="3200" b="1" i="1"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038325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latin typeface="Times New Roman" pitchFamily="18" charset="0"/>
                <a:cs typeface="Times New Roman" pitchFamily="18" charset="0"/>
              </a:rPr>
              <a:t>Кіріспе</a:t>
            </a:r>
            <a:endParaRPr lang="ru-RU" dirty="0">
              <a:latin typeface="Times New Roman" pitchFamily="18" charset="0"/>
              <a:cs typeface="Times New Roman" pitchFamily="18" charset="0"/>
            </a:endParaRPr>
          </a:p>
        </p:txBody>
      </p:sp>
      <p:sp>
        <p:nvSpPr>
          <p:cNvPr id="3" name="Объект 2"/>
          <p:cNvSpPr>
            <a:spLocks noGrp="1"/>
          </p:cNvSpPr>
          <p:nvPr>
            <p:ph idx="1"/>
          </p:nvPr>
        </p:nvSpPr>
        <p:spPr>
          <a:xfrm>
            <a:off x="273132" y="1294410"/>
            <a:ext cx="9655171" cy="4390693"/>
          </a:xfrm>
        </p:spPr>
        <p:txBody>
          <a:bodyPr>
            <a:normAutofit fontScale="92500" lnSpcReduction="10000"/>
          </a:bodyPr>
          <a:lstStyle/>
          <a:p>
            <a:pPr marL="0" indent="0" algn="just">
              <a:buNone/>
            </a:pPr>
            <a:r>
              <a:rPr lang="kk-KZ" sz="2800" b="1" i="1" dirty="0">
                <a:solidFill>
                  <a:schemeClr val="tx1"/>
                </a:solidFill>
                <a:latin typeface="Times New Roman" panose="02020603050405020304" pitchFamily="18" charset="0"/>
                <a:cs typeface="Times New Roman" panose="02020603050405020304" pitchFamily="18" charset="0"/>
              </a:rPr>
              <a:t>Қанша заман өтсе де, маңызын жоймаған этнопедагогиканы, яғни халықтық педагогиканы тәлім - </a:t>
            </a:r>
            <a:r>
              <a:rPr lang="kk-KZ" sz="2800" b="1" i="1" dirty="0" smtClean="0">
                <a:solidFill>
                  <a:schemeClr val="tx1"/>
                </a:solidFill>
                <a:latin typeface="Times New Roman" panose="02020603050405020304" pitchFamily="18" charset="0"/>
                <a:cs typeface="Times New Roman" panose="02020603050405020304" pitchFamily="18" charset="0"/>
              </a:rPr>
              <a:t>тәрбиеің </a:t>
            </a:r>
            <a:r>
              <a:rPr lang="kk-KZ" sz="2800" b="1" i="1" dirty="0">
                <a:solidFill>
                  <a:schemeClr val="tx1"/>
                </a:solidFill>
                <a:latin typeface="Times New Roman" panose="02020603050405020304" pitchFamily="18" charset="0"/>
                <a:cs typeface="Times New Roman" panose="02020603050405020304" pitchFamily="18" charset="0"/>
              </a:rPr>
              <a:t>түп қазығына айналдыру ата - ананың да, қоғамның да басты борышы.</a:t>
            </a:r>
            <a:endParaRPr lang="ru-RU" sz="2800" b="1" i="1" dirty="0">
              <a:solidFill>
                <a:schemeClr val="tx1"/>
              </a:solidFill>
              <a:latin typeface="Times New Roman" panose="02020603050405020304" pitchFamily="18" charset="0"/>
              <a:cs typeface="Times New Roman" panose="02020603050405020304" pitchFamily="18" charset="0"/>
            </a:endParaRPr>
          </a:p>
          <a:p>
            <a:pPr marL="0" indent="0" algn="just">
              <a:buNone/>
            </a:pPr>
            <a:r>
              <a:rPr lang="kk-KZ" sz="2800" b="1" i="1" dirty="0">
                <a:solidFill>
                  <a:schemeClr val="tx1"/>
                </a:solidFill>
                <a:latin typeface="Times New Roman" panose="02020603050405020304" pitchFamily="18" charset="0"/>
                <a:cs typeface="Times New Roman" panose="02020603050405020304" pitchFamily="18" charset="0"/>
              </a:rPr>
              <a:t>Қоғамның барлық тарихи даму кезеңдерінде </a:t>
            </a:r>
            <a:r>
              <a:rPr lang="kk-KZ" sz="2800" b="1" i="1" dirty="0" smtClean="0">
                <a:solidFill>
                  <a:schemeClr val="tx1"/>
                </a:solidFill>
                <a:latin typeface="Times New Roman" panose="02020603050405020304" pitchFamily="18" charset="0"/>
                <a:cs typeface="Times New Roman" panose="02020603050405020304" pitchFamily="18" charset="0"/>
              </a:rPr>
              <a:t>э</a:t>
            </a:r>
            <a:r>
              <a:rPr lang="kk-KZ" sz="2800" b="1" i="1" dirty="0" smtClean="0">
                <a:solidFill>
                  <a:schemeClr val="tx1"/>
                </a:solidFill>
                <a:latin typeface="Times New Roman" panose="02020603050405020304" pitchFamily="18" charset="0"/>
                <a:cs typeface="Times New Roman" panose="02020603050405020304" pitchFamily="18" charset="0"/>
              </a:rPr>
              <a:t>тнопедагогика </a:t>
            </a:r>
            <a:r>
              <a:rPr lang="kk-KZ" sz="2800" b="1" i="1" dirty="0">
                <a:solidFill>
                  <a:schemeClr val="tx1"/>
                </a:solidFill>
                <a:latin typeface="Times New Roman" panose="02020603050405020304" pitchFamily="18" charset="0"/>
                <a:cs typeface="Times New Roman" panose="02020603050405020304" pitchFamily="18" charset="0"/>
              </a:rPr>
              <a:t>жайлы ұғымды анықтау, әр түрлі ғылыми - педагогиқалық көзқарастарды қалыптастыру проблемаларына көптеген ғалымдар, педагогтар көңіл аударды, құнды пікірлер айтты, өмірлік мұра қалдырды.  </a:t>
            </a:r>
            <a:endParaRPr lang="ru-RU" sz="2800" b="1" i="1" dirty="0">
              <a:solidFill>
                <a:schemeClr val="tx1"/>
              </a:solidFill>
              <a:latin typeface="Times New Roman" panose="02020603050405020304" pitchFamily="18" charset="0"/>
              <a:cs typeface="Times New Roman" panose="02020603050405020304" pitchFamily="18" charset="0"/>
            </a:endParaRPr>
          </a:p>
          <a:p>
            <a:pPr marL="0" indent="0" algn="just">
              <a:buNone/>
            </a:pPr>
            <a:r>
              <a:rPr lang="kk-KZ" sz="2800" b="1" i="1" dirty="0" smtClean="0">
                <a:solidFill>
                  <a:schemeClr val="tx1"/>
                </a:solidFill>
                <a:latin typeface="Times New Roman" panose="02020603050405020304" pitchFamily="18" charset="0"/>
                <a:cs typeface="Times New Roman" panose="02020603050405020304" pitchFamily="18" charset="0"/>
              </a:rPr>
              <a:t> Қазақ </a:t>
            </a:r>
            <a:r>
              <a:rPr lang="kk-KZ" sz="2800" b="1" i="1" dirty="0">
                <a:solidFill>
                  <a:schemeClr val="tx1"/>
                </a:solidFill>
                <a:latin typeface="Times New Roman" panose="02020603050405020304" pitchFamily="18" charset="0"/>
                <a:cs typeface="Times New Roman" panose="02020603050405020304" pitchFamily="18" charset="0"/>
              </a:rPr>
              <a:t>тілінде этнопедагогиканың мән-мағынасын ашқан ғалым Қ.Жарықбаев. Этнопедагогика жас ұрпақты тәрбиелеуде халық тәрбиесін негізге алады.  </a:t>
            </a:r>
            <a:endParaRPr lang="ru-RU" sz="2800" b="1" i="1"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502916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решение 3"/>
          <p:cNvSpPr/>
          <p:nvPr/>
        </p:nvSpPr>
        <p:spPr>
          <a:xfrm>
            <a:off x="-1" y="0"/>
            <a:ext cx="2909455" cy="1092529"/>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Қазақ отбасының дәстүрлері</a:t>
            </a:r>
            <a:endParaRPr lang="ru-RU" dirty="0"/>
          </a:p>
        </p:txBody>
      </p:sp>
      <p:sp>
        <p:nvSpPr>
          <p:cNvPr id="5" name="Блок-схема: решение 4"/>
          <p:cNvSpPr/>
          <p:nvPr/>
        </p:nvSpPr>
        <p:spPr>
          <a:xfrm>
            <a:off x="0" y="1116281"/>
            <a:ext cx="2897579" cy="1116280"/>
          </a:xfrm>
          <a:prstGeom prst="flowChartDecisi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rPr>
              <a:t>Атам төрде отырады</a:t>
            </a:r>
            <a:endParaRPr lang="ru-RU" dirty="0">
              <a:solidFill>
                <a:schemeClr val="tx1"/>
              </a:solidFill>
            </a:endParaRPr>
          </a:p>
        </p:txBody>
      </p:sp>
      <p:sp>
        <p:nvSpPr>
          <p:cNvPr id="6" name="Блок-схема: решение 5"/>
          <p:cNvSpPr/>
          <p:nvPr/>
        </p:nvSpPr>
        <p:spPr>
          <a:xfrm>
            <a:off x="0" y="2218706"/>
            <a:ext cx="2897579" cy="1116280"/>
          </a:xfrm>
          <a:prstGeom prst="flowChartDecisi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bg1"/>
                </a:solidFill>
              </a:rPr>
              <a:t>Табалдырықты баспа</a:t>
            </a:r>
            <a:endParaRPr lang="ru-RU" dirty="0">
              <a:solidFill>
                <a:schemeClr val="bg1"/>
              </a:solidFill>
            </a:endParaRPr>
          </a:p>
        </p:txBody>
      </p:sp>
      <p:sp>
        <p:nvSpPr>
          <p:cNvPr id="7" name="Блок-схема: решение 6"/>
          <p:cNvSpPr/>
          <p:nvPr/>
        </p:nvSpPr>
        <p:spPr>
          <a:xfrm>
            <a:off x="0" y="3344883"/>
            <a:ext cx="2897579" cy="1116280"/>
          </a:xfrm>
          <a:prstGeom prst="flowChartDecisi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Атам бата береді</a:t>
            </a:r>
            <a:endParaRPr lang="ru-RU" dirty="0"/>
          </a:p>
        </p:txBody>
      </p:sp>
      <p:sp>
        <p:nvSpPr>
          <p:cNvPr id="8" name="Блок-схема: решение 7"/>
          <p:cNvSpPr/>
          <p:nvPr/>
        </p:nvSpPr>
        <p:spPr>
          <a:xfrm>
            <a:off x="0" y="4482935"/>
            <a:ext cx="2897579" cy="1116280"/>
          </a:xfrm>
          <a:prstGeom prst="flowChartDecisi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Қожа</a:t>
            </a:r>
            <a:r>
              <a:rPr lang="en-US" dirty="0" smtClean="0"/>
              <a:t>-</a:t>
            </a:r>
            <a:r>
              <a:rPr lang="kk-KZ" dirty="0" smtClean="0"/>
              <a:t>әдепті бала</a:t>
            </a:r>
            <a:endParaRPr lang="ru-RU" dirty="0"/>
          </a:p>
        </p:txBody>
      </p:sp>
      <p:sp>
        <p:nvSpPr>
          <p:cNvPr id="9" name="Блок-схема: решение 8"/>
          <p:cNvSpPr/>
          <p:nvPr/>
        </p:nvSpPr>
        <p:spPr>
          <a:xfrm>
            <a:off x="0" y="5589319"/>
            <a:ext cx="2897579" cy="1116280"/>
          </a:xfrm>
          <a:prstGeom prst="flowChartDecisi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rPr>
              <a:t>Абай Құнанбаев </a:t>
            </a:r>
            <a:endParaRPr lang="ru-RU" dirty="0">
              <a:solidFill>
                <a:schemeClr val="tx1"/>
              </a:solidFill>
            </a:endParaRPr>
          </a:p>
        </p:txBody>
      </p:sp>
      <p:sp>
        <p:nvSpPr>
          <p:cNvPr id="10" name="Скругленный прямоугольник 9"/>
          <p:cNvSpPr/>
          <p:nvPr/>
        </p:nvSpPr>
        <p:spPr>
          <a:xfrm>
            <a:off x="2968831" y="0"/>
            <a:ext cx="9056914" cy="1104405"/>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Қазақ халқының салт</a:t>
            </a:r>
            <a:r>
              <a:rPr lang="en-US" dirty="0" smtClean="0"/>
              <a:t>-</a:t>
            </a:r>
            <a:r>
              <a:rPr lang="kk-KZ" dirty="0" smtClean="0"/>
              <a:t>дәстүрлері мен әдет</a:t>
            </a:r>
            <a:r>
              <a:rPr lang="ru-RU" dirty="0" smtClean="0"/>
              <a:t>-</a:t>
            </a:r>
            <a:r>
              <a:rPr lang="kk-KZ" dirty="0" smtClean="0"/>
              <a:t>ғұрыптары</a:t>
            </a:r>
            <a:endParaRPr lang="ru-RU" dirty="0"/>
          </a:p>
        </p:txBody>
      </p:sp>
      <p:sp>
        <p:nvSpPr>
          <p:cNvPr id="11" name="Скругленный прямоугольник 10"/>
          <p:cNvSpPr/>
          <p:nvPr/>
        </p:nvSpPr>
        <p:spPr>
          <a:xfrm>
            <a:off x="2943100" y="1138053"/>
            <a:ext cx="9056914" cy="1104405"/>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Үлкенге құрмет,кішіге ізет</a:t>
            </a:r>
            <a:endParaRPr lang="ru-RU" dirty="0"/>
          </a:p>
        </p:txBody>
      </p:sp>
      <p:sp>
        <p:nvSpPr>
          <p:cNvPr id="12" name="Скругленный прямоугольник 11"/>
          <p:cNvSpPr/>
          <p:nvPr/>
        </p:nvSpPr>
        <p:spPr>
          <a:xfrm>
            <a:off x="2954976" y="2278084"/>
            <a:ext cx="9056914" cy="1104405"/>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тыйым сөздер</a:t>
            </a:r>
            <a:endParaRPr lang="ru-RU" dirty="0"/>
          </a:p>
        </p:txBody>
      </p:sp>
      <p:sp>
        <p:nvSpPr>
          <p:cNvPr id="13" name="Скругленный прямоугольник 12"/>
          <p:cNvSpPr/>
          <p:nvPr/>
        </p:nvSpPr>
        <p:spPr>
          <a:xfrm>
            <a:off x="2990602" y="3418115"/>
            <a:ext cx="9056914" cy="110440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rPr>
              <a:t>баталар</a:t>
            </a:r>
            <a:endParaRPr lang="ru-RU" dirty="0">
              <a:solidFill>
                <a:schemeClr val="tx1"/>
              </a:solidFill>
            </a:endParaRPr>
          </a:p>
        </p:txBody>
      </p:sp>
      <p:sp>
        <p:nvSpPr>
          <p:cNvPr id="14" name="Скругленный прямоугольник 13"/>
          <p:cNvSpPr/>
          <p:nvPr/>
        </p:nvSpPr>
        <p:spPr>
          <a:xfrm>
            <a:off x="2966852" y="4570021"/>
            <a:ext cx="9056914" cy="1104405"/>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фильм</a:t>
            </a:r>
            <a:endParaRPr lang="ru-RU" dirty="0"/>
          </a:p>
        </p:txBody>
      </p:sp>
      <p:sp>
        <p:nvSpPr>
          <p:cNvPr id="15" name="Скругленный прямоугольник 14"/>
          <p:cNvSpPr/>
          <p:nvPr/>
        </p:nvSpPr>
        <p:spPr>
          <a:xfrm>
            <a:off x="2966852" y="5712031"/>
            <a:ext cx="9056914" cy="1145969"/>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Талап,еңбек,терең ой,</a:t>
            </a:r>
          </a:p>
          <a:p>
            <a:pPr algn="ctr"/>
            <a:r>
              <a:rPr lang="kk-KZ" dirty="0" smtClean="0"/>
              <a:t>Қанағат,рақым,ойлап қой</a:t>
            </a:r>
            <a:r>
              <a:rPr lang="en-US" dirty="0" smtClean="0"/>
              <a:t>-</a:t>
            </a:r>
            <a:endParaRPr lang="ru-RU" dirty="0" smtClean="0"/>
          </a:p>
          <a:p>
            <a:pPr algn="ctr"/>
            <a:r>
              <a:rPr lang="ru-RU" dirty="0" smtClean="0"/>
              <a:t>Бес </a:t>
            </a:r>
            <a:r>
              <a:rPr lang="ru-RU" dirty="0" err="1" smtClean="0"/>
              <a:t>асыл</a:t>
            </a:r>
            <a:r>
              <a:rPr lang="ru-RU" dirty="0" smtClean="0"/>
              <a:t> </a:t>
            </a:r>
            <a:r>
              <a:rPr lang="kk-KZ" dirty="0" smtClean="0"/>
              <a:t>іс, көнсеңіз.</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93451"/>
            <a:ext cx="4858602" cy="3108543"/>
          </a:xfrm>
          <a:prstGeom prst="rect">
            <a:avLst/>
          </a:prstGeom>
        </p:spPr>
        <p:txBody>
          <a:bodyPr wrap="square">
            <a:spAutoFit/>
          </a:bodyPr>
          <a:lstStyle/>
          <a:p>
            <a:pPr indent="449580">
              <a:spcAft>
                <a:spcPts val="0"/>
              </a:spcAft>
            </a:pPr>
            <a:r>
              <a:rPr lang="kk-KZ" sz="2800" b="1" i="1" dirty="0" smtClean="0">
                <a:effectLst/>
                <a:latin typeface="Times New Roman" panose="02020603050405020304" pitchFamily="18" charset="0"/>
                <a:ea typeface="Calibri" panose="020F0502020204030204" pitchFamily="34" charset="0"/>
                <a:cs typeface="Times New Roman" panose="02020603050405020304" pitchFamily="18" charset="0"/>
              </a:rPr>
              <a:t>Ертегілер баланы қызықтырады, сөзді тыңдай білуге үйретеді, оның қиялын дамытып, жан - дүниесін, мінез - құлқын қалыптастырады, дарын нышандарын өрнектейді</a:t>
            </a:r>
            <a:r>
              <a:rPr lang="kk-KZ" sz="2800" b="1"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ru-RU" sz="28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Рисунок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773881" y="605641"/>
            <a:ext cx="6020790" cy="4370120"/>
          </a:xfrm>
          <a:prstGeom prst="rect">
            <a:avLst/>
          </a:prstGeom>
        </p:spPr>
      </p:pic>
    </p:spTree>
    <p:extLst>
      <p:ext uri="{BB962C8B-B14F-4D97-AF65-F5344CB8AC3E}">
        <p14:creationId xmlns="" xmlns:p14="http://schemas.microsoft.com/office/powerpoint/2010/main" val="3027423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9395" y="1504090"/>
            <a:ext cx="4858602" cy="3170099"/>
          </a:xfrm>
          <a:prstGeom prst="rect">
            <a:avLst/>
          </a:prstGeom>
        </p:spPr>
        <p:txBody>
          <a:bodyPr wrap="square">
            <a:spAutoFit/>
          </a:bodyPr>
          <a:lstStyle/>
          <a:p>
            <a:pPr indent="449580">
              <a:spcAft>
                <a:spcPts val="0"/>
              </a:spcAft>
            </a:pPr>
            <a:r>
              <a:rPr lang="kk-KZ" sz="3200" b="1" i="1" dirty="0">
                <a:latin typeface="Times New Roman" pitchFamily="18" charset="0"/>
                <a:cs typeface="Times New Roman" pitchFamily="18" charset="0"/>
              </a:rPr>
              <a:t>Жаңылытпаштар </a:t>
            </a:r>
            <a:r>
              <a:rPr lang="kk-KZ" sz="2800" b="1" i="1" dirty="0">
                <a:latin typeface="Times New Roman" pitchFamily="18" charset="0"/>
                <a:cs typeface="Times New Roman" pitchFamily="18" charset="0"/>
              </a:rPr>
              <a:t>баланың тілін ширатады. Жаңылтпаштың дүниетанымдық түрлері мен тәрбиелік нұсқалары әрі баланың тілін ширатып, әрі ой - өрісін кеңейтеді.</a:t>
            </a:r>
            <a:endParaRPr lang="ru-RU" sz="2800" b="1" i="1" dirty="0">
              <a:effectLst/>
              <a:latin typeface="Times New Roman" pitchFamily="18" charset="0"/>
              <a:ea typeface="Calibri" panose="020F0502020204030204" pitchFamily="34" charset="0"/>
              <a:cs typeface="Times New Roman" pitchFamily="18" charset="0"/>
            </a:endParaRPr>
          </a:p>
        </p:txBody>
      </p:sp>
      <p:pic>
        <p:nvPicPr>
          <p:cNvPr id="3" name="Рисунок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142370" y="807522"/>
            <a:ext cx="4381640" cy="4215739"/>
          </a:xfrm>
          <a:prstGeom prst="rect">
            <a:avLst/>
          </a:prstGeom>
        </p:spPr>
      </p:pic>
    </p:spTree>
    <p:extLst>
      <p:ext uri="{BB962C8B-B14F-4D97-AF65-F5344CB8AC3E}">
        <p14:creationId xmlns="" xmlns:p14="http://schemas.microsoft.com/office/powerpoint/2010/main" val="1948550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35626"/>
            <a:ext cx="9654640" cy="1384995"/>
          </a:xfrm>
          <a:prstGeom prst="rect">
            <a:avLst/>
          </a:prstGeom>
        </p:spPr>
        <p:txBody>
          <a:bodyPr wrap="square">
            <a:spAutoFit/>
          </a:bodyPr>
          <a:lstStyle/>
          <a:p>
            <a:pPr algn="ctr"/>
            <a:r>
              <a:rPr lang="kk-KZ" sz="2800" b="1" i="1" dirty="0">
                <a:latin typeface="Times New Roman" panose="02020603050405020304" pitchFamily="18" charset="0"/>
                <a:cs typeface="Times New Roman" panose="02020603050405020304" pitchFamily="18" charset="0"/>
              </a:rPr>
              <a:t>Жұмбақтар мен жұмбақ айтыстар баланың ойын, қиялын </a:t>
            </a:r>
            <a:r>
              <a:rPr lang="kk-KZ" sz="2800" b="1" i="1" dirty="0" smtClean="0">
                <a:latin typeface="Times New Roman" panose="02020603050405020304" pitchFamily="18" charset="0"/>
                <a:cs typeface="Times New Roman" panose="02020603050405020304" pitchFamily="18" charset="0"/>
              </a:rPr>
              <a:t>шарықтатып</a:t>
            </a:r>
            <a:r>
              <a:rPr lang="kk-KZ" sz="2800" b="1" i="1" dirty="0">
                <a:latin typeface="Times New Roman" panose="02020603050405020304" pitchFamily="18" charset="0"/>
                <a:cs typeface="Times New Roman" panose="02020603050405020304" pitchFamily="18" charset="0"/>
              </a:rPr>
              <a:t>, қисындық пайымдау қабілетін дамытады, оны тапқырлыққа баулиды.</a:t>
            </a:r>
            <a:endParaRPr lang="ru-RU" sz="2800" b="1" i="1"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08462" y="1409488"/>
            <a:ext cx="8572500" cy="4822031"/>
          </a:xfrm>
          <a:prstGeom prst="rect">
            <a:avLst/>
          </a:prstGeom>
        </p:spPr>
      </p:pic>
    </p:spTree>
    <p:extLst>
      <p:ext uri="{BB962C8B-B14F-4D97-AF65-F5344CB8AC3E}">
        <p14:creationId xmlns="" xmlns:p14="http://schemas.microsoft.com/office/powerpoint/2010/main" val="230321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8770" y="807524"/>
            <a:ext cx="4454487" cy="4708981"/>
          </a:xfrm>
          <a:prstGeom prst="rect">
            <a:avLst/>
          </a:prstGeom>
        </p:spPr>
        <p:txBody>
          <a:bodyPr wrap="square">
            <a:spAutoFit/>
          </a:bodyPr>
          <a:lstStyle/>
          <a:p>
            <a:r>
              <a:rPr lang="kk-KZ" sz="2000" b="1" i="1" dirty="0">
                <a:latin typeface="Times New Roman" pitchFamily="18" charset="0"/>
                <a:cs typeface="Times New Roman" pitchFamily="18" charset="0"/>
              </a:rPr>
              <a:t>Санамақтар баланың ойлау жүйесін жетілдіріп, оның сюжеті нұсқаларға тапқырлық танытуға құштар етеді, дүниетанымдық мәнде құрылған санамақтар балғын жастың тапқырлық қабілетін дамытуға септігін тигізеді. Мазақтамалық,  әзіл уытымен баланың басындағы кемшіліктерді көрсетіп, сергектікке тәрбиелейді, дегенмен, ертеде құрылған мазақтамалардың анайы түрлері де болған, халықтың мәдениеті өскен сайын, ауыз әдебиетінің бұл түрі сыпайы сын, әдемі әзіл түрінде құрылып жүр</a:t>
            </a:r>
            <a:r>
              <a:rPr lang="kk-KZ" sz="2000" b="1" i="1" dirty="0"/>
              <a:t>.</a:t>
            </a:r>
            <a:endParaRPr lang="ru-RU" sz="2000" b="1" i="1" dirty="0"/>
          </a:p>
        </p:txBody>
      </p:sp>
      <p:pic>
        <p:nvPicPr>
          <p:cNvPr id="6" name="Рисунок 5" descr="Рисунок4.jpg"/>
          <p:cNvPicPr>
            <a:picLocks noChangeAspect="1"/>
          </p:cNvPicPr>
          <p:nvPr/>
        </p:nvPicPr>
        <p:blipFill>
          <a:blip r:embed="rId2" cstate="print"/>
          <a:stretch>
            <a:fillRect/>
          </a:stretch>
        </p:blipFill>
        <p:spPr>
          <a:xfrm>
            <a:off x="4821381" y="255998"/>
            <a:ext cx="6388925" cy="5954796"/>
          </a:xfrm>
          <a:prstGeom prst="rect">
            <a:avLst/>
          </a:prstGeom>
        </p:spPr>
      </p:pic>
    </p:spTree>
    <p:extLst>
      <p:ext uri="{BB962C8B-B14F-4D97-AF65-F5344CB8AC3E}">
        <p14:creationId xmlns="" xmlns:p14="http://schemas.microsoft.com/office/powerpoint/2010/main" val="3033085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4379" y="964375"/>
            <a:ext cx="4471062" cy="3785652"/>
          </a:xfrm>
          <a:prstGeom prst="rect">
            <a:avLst/>
          </a:prstGeom>
        </p:spPr>
        <p:txBody>
          <a:bodyPr wrap="square">
            <a:spAutoFit/>
          </a:bodyPr>
          <a:lstStyle/>
          <a:p>
            <a:pPr algn="just"/>
            <a:r>
              <a:rPr lang="kk-KZ" sz="2400" b="1" i="1" dirty="0">
                <a:latin typeface="Times New Roman" panose="02020603050405020304" pitchFamily="18" charset="0"/>
                <a:cs typeface="Times New Roman" panose="02020603050405020304" pitchFamily="18" charset="0"/>
              </a:rPr>
              <a:t>Мақал - мәтелдер халықтың жиі қолданатын тәрбие құралы. Қазақ халқының мысалдап, мәтелдеп, мақалдап сөйлейтін ұлттық, ерекшелігіне сәйкес оның мақал - мәтелдері де мол. Ауыздан - ауызға тарайтын бұл жанрды халық күн сайын толықтырып отырады.</a:t>
            </a:r>
            <a:endParaRPr lang="ru-RU" sz="2400" b="1" i="1"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579669" y="728697"/>
            <a:ext cx="5524500" cy="4429125"/>
          </a:xfrm>
          <a:prstGeom prst="rect">
            <a:avLst/>
          </a:prstGeom>
        </p:spPr>
      </p:pic>
    </p:spTree>
    <p:extLst>
      <p:ext uri="{BB962C8B-B14F-4D97-AF65-F5344CB8AC3E}">
        <p14:creationId xmlns="" xmlns:p14="http://schemas.microsoft.com/office/powerpoint/2010/main" val="3939512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86115" y="2560993"/>
            <a:ext cx="4053384" cy="1384995"/>
          </a:xfrm>
          <a:prstGeom prst="rect">
            <a:avLst/>
          </a:prstGeom>
        </p:spPr>
        <p:txBody>
          <a:bodyPr wrap="square">
            <a:spAutoFit/>
          </a:bodyPr>
          <a:lstStyle/>
          <a:p>
            <a:pPr algn="ctr"/>
            <a:r>
              <a:rPr lang="kk-KZ" sz="2800" b="1" i="1" dirty="0" smtClean="0"/>
              <a:t>Сабақта </a:t>
            </a:r>
            <a:r>
              <a:rPr lang="kk-KZ" sz="2800" b="1" i="1" dirty="0" smtClean="0"/>
              <a:t>пайдаланылатын</a:t>
            </a:r>
          </a:p>
          <a:p>
            <a:pPr algn="ctr"/>
            <a:r>
              <a:rPr lang="kk-KZ" sz="2800" b="1" i="1" dirty="0" smtClean="0"/>
              <a:t>ұ</a:t>
            </a:r>
            <a:r>
              <a:rPr lang="kk-KZ" sz="2800" b="1" i="1" dirty="0" smtClean="0"/>
              <a:t>лттық  </a:t>
            </a:r>
            <a:r>
              <a:rPr lang="kk-KZ" sz="2800" b="1" i="1" dirty="0" smtClean="0"/>
              <a:t>ойындар</a:t>
            </a:r>
            <a:endParaRPr lang="ru-RU" sz="2800" b="1" i="1" dirty="0"/>
          </a:p>
        </p:txBody>
      </p:sp>
      <p:sp>
        <p:nvSpPr>
          <p:cNvPr id="3" name="Овал 2"/>
          <p:cNvSpPr/>
          <p:nvPr/>
        </p:nvSpPr>
        <p:spPr>
          <a:xfrm>
            <a:off x="2121962" y="954634"/>
            <a:ext cx="1992573" cy="1337481"/>
          </a:xfrm>
          <a:prstGeom prst="ellipse">
            <a:avLst/>
          </a:prstGeom>
          <a:solidFill>
            <a:srgbClr val="FFC000"/>
          </a:solidFill>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ru-RU" b="1" i="1" dirty="0" err="1">
                <a:solidFill>
                  <a:schemeClr val="bg1"/>
                </a:solidFill>
              </a:rPr>
              <a:t>Атқа мінгізу</a:t>
            </a:r>
            <a:endParaRPr lang="ru-RU" b="1" i="1" dirty="0">
              <a:solidFill>
                <a:schemeClr val="bg1"/>
              </a:solidFill>
            </a:endParaRPr>
          </a:p>
        </p:txBody>
      </p:sp>
      <p:sp>
        <p:nvSpPr>
          <p:cNvPr id="4" name="Овал 3"/>
          <p:cNvSpPr/>
          <p:nvPr/>
        </p:nvSpPr>
        <p:spPr>
          <a:xfrm>
            <a:off x="5305581" y="952188"/>
            <a:ext cx="1992573" cy="1337481"/>
          </a:xfrm>
          <a:prstGeom prst="ellipse">
            <a:avLst/>
          </a:prstGeom>
          <a:solidFill>
            <a:srgbClr val="00B0F0"/>
          </a:solidFill>
        </p:spPr>
        <p:style>
          <a:lnRef idx="2">
            <a:schemeClr val="dk1"/>
          </a:lnRef>
          <a:fillRef idx="1">
            <a:schemeClr val="lt1"/>
          </a:fillRef>
          <a:effectRef idx="0">
            <a:schemeClr val="dk1"/>
          </a:effectRef>
          <a:fontRef idx="minor">
            <a:schemeClr val="dk1"/>
          </a:fontRef>
        </p:style>
        <p:txBody>
          <a:bodyPr rtlCol="0" anchor="ctr"/>
          <a:lstStyle/>
          <a:p>
            <a:pPr algn="ctr"/>
            <a:r>
              <a:rPr lang="kk-KZ" b="1" i="1" dirty="0" smtClean="0">
                <a:solidFill>
                  <a:schemeClr val="bg1"/>
                </a:solidFill>
              </a:rPr>
              <a:t>Ұшты</a:t>
            </a:r>
            <a:r>
              <a:rPr lang="en-US" b="1" i="1" dirty="0" smtClean="0">
                <a:solidFill>
                  <a:schemeClr val="bg1"/>
                </a:solidFill>
              </a:rPr>
              <a:t>-</a:t>
            </a:r>
            <a:r>
              <a:rPr lang="kk-KZ" b="1" i="1" dirty="0" smtClean="0">
                <a:solidFill>
                  <a:schemeClr val="bg1"/>
                </a:solidFill>
              </a:rPr>
              <a:t> ұшты</a:t>
            </a:r>
            <a:endParaRPr lang="ru-RU" b="1" i="1" dirty="0">
              <a:solidFill>
                <a:schemeClr val="bg1"/>
              </a:solidFill>
            </a:endParaRPr>
          </a:p>
        </p:txBody>
      </p:sp>
      <p:sp>
        <p:nvSpPr>
          <p:cNvPr id="5" name="Овал 4"/>
          <p:cNvSpPr/>
          <p:nvPr/>
        </p:nvSpPr>
        <p:spPr>
          <a:xfrm>
            <a:off x="320814" y="2614197"/>
            <a:ext cx="1992573" cy="1337481"/>
          </a:xfrm>
          <a:prstGeom prst="ellipse">
            <a:avLst/>
          </a:prstGeom>
          <a:solidFill>
            <a:schemeClr val="accent5">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kk-KZ" b="1" i="1" dirty="0" smtClean="0">
                <a:solidFill>
                  <a:schemeClr val="bg1"/>
                </a:solidFill>
              </a:rPr>
              <a:t>Асық</a:t>
            </a:r>
            <a:endParaRPr lang="ru-RU" b="1" i="1" dirty="0">
              <a:solidFill>
                <a:schemeClr val="bg1"/>
              </a:solidFill>
            </a:endParaRPr>
          </a:p>
        </p:txBody>
      </p:sp>
      <p:sp>
        <p:nvSpPr>
          <p:cNvPr id="6" name="Овал 5"/>
          <p:cNvSpPr/>
          <p:nvPr/>
        </p:nvSpPr>
        <p:spPr>
          <a:xfrm>
            <a:off x="1976888" y="4305990"/>
            <a:ext cx="1992573" cy="1337481"/>
          </a:xfrm>
          <a:prstGeom prst="ellipse">
            <a:avLst/>
          </a:prstGeom>
          <a:solidFill>
            <a:srgbClr val="002060"/>
          </a:solidFill>
        </p:spPr>
        <p:style>
          <a:lnRef idx="2">
            <a:schemeClr val="dk1"/>
          </a:lnRef>
          <a:fillRef idx="1">
            <a:schemeClr val="lt1"/>
          </a:fillRef>
          <a:effectRef idx="0">
            <a:schemeClr val="dk1"/>
          </a:effectRef>
          <a:fontRef idx="minor">
            <a:schemeClr val="dk1"/>
          </a:fontRef>
        </p:style>
        <p:txBody>
          <a:bodyPr rtlCol="0" anchor="ctr"/>
          <a:lstStyle/>
          <a:p>
            <a:pPr algn="ctr"/>
            <a:r>
              <a:rPr lang="kk-KZ" b="1" i="1" dirty="0" smtClean="0">
                <a:solidFill>
                  <a:schemeClr val="bg1"/>
                </a:solidFill>
              </a:rPr>
              <a:t>Бес тас</a:t>
            </a:r>
            <a:endParaRPr lang="ru-RU" b="1" i="1" dirty="0">
              <a:solidFill>
                <a:schemeClr val="bg1"/>
              </a:solidFill>
            </a:endParaRPr>
          </a:p>
        </p:txBody>
      </p:sp>
      <p:sp>
        <p:nvSpPr>
          <p:cNvPr id="7" name="Овал 6"/>
          <p:cNvSpPr/>
          <p:nvPr/>
        </p:nvSpPr>
        <p:spPr>
          <a:xfrm>
            <a:off x="5288125" y="4268294"/>
            <a:ext cx="1992573" cy="1337481"/>
          </a:xfrm>
          <a:prstGeom prst="ellipse">
            <a:avLst/>
          </a:prstGeom>
          <a:solidFill>
            <a:srgbClr val="7030A0"/>
          </a:solidFill>
        </p:spPr>
        <p:style>
          <a:lnRef idx="2">
            <a:schemeClr val="dk1"/>
          </a:lnRef>
          <a:fillRef idx="1">
            <a:schemeClr val="lt1"/>
          </a:fillRef>
          <a:effectRef idx="0">
            <a:schemeClr val="dk1"/>
          </a:effectRef>
          <a:fontRef idx="minor">
            <a:schemeClr val="dk1"/>
          </a:fontRef>
        </p:style>
        <p:txBody>
          <a:bodyPr rtlCol="0" anchor="ctr"/>
          <a:lstStyle/>
          <a:p>
            <a:pPr algn="ctr"/>
            <a:r>
              <a:rPr lang="kk-KZ" b="1" i="1" dirty="0">
                <a:solidFill>
                  <a:schemeClr val="bg1"/>
                </a:solidFill>
              </a:rPr>
              <a:t>Ақсерек пен көксерек</a:t>
            </a:r>
            <a:endParaRPr lang="ru-RU" b="1" i="1" dirty="0">
              <a:solidFill>
                <a:schemeClr val="bg1"/>
              </a:solidFill>
            </a:endParaRPr>
          </a:p>
        </p:txBody>
      </p:sp>
      <p:sp>
        <p:nvSpPr>
          <p:cNvPr id="8" name="Овал 7"/>
          <p:cNvSpPr/>
          <p:nvPr/>
        </p:nvSpPr>
        <p:spPr>
          <a:xfrm>
            <a:off x="6981598" y="2616649"/>
            <a:ext cx="1992573" cy="1337481"/>
          </a:xfrm>
          <a:prstGeom prst="ellipse">
            <a:avLst/>
          </a:prstGeom>
          <a:solidFill>
            <a:srgbClr val="00B050"/>
          </a:solidFill>
        </p:spPr>
        <p:style>
          <a:lnRef idx="2">
            <a:schemeClr val="dk1"/>
          </a:lnRef>
          <a:fillRef idx="1">
            <a:schemeClr val="lt1"/>
          </a:fillRef>
          <a:effectRef idx="0">
            <a:schemeClr val="dk1"/>
          </a:effectRef>
          <a:fontRef idx="minor">
            <a:schemeClr val="dk1"/>
          </a:fontRef>
        </p:style>
        <p:txBody>
          <a:bodyPr rtlCol="0" anchor="ctr"/>
          <a:lstStyle/>
          <a:p>
            <a:pPr algn="ctr"/>
            <a:r>
              <a:rPr lang="kk-KZ" b="1" i="1" dirty="0" smtClean="0">
                <a:solidFill>
                  <a:schemeClr val="bg1"/>
                </a:solidFill>
              </a:rPr>
              <a:t>Ақсүйек</a:t>
            </a:r>
            <a:endParaRPr lang="ru-RU" b="1" i="1" dirty="0">
              <a:solidFill>
                <a:schemeClr val="bg1"/>
              </a:solidFill>
            </a:endParaRPr>
          </a:p>
        </p:txBody>
      </p:sp>
      <p:sp>
        <p:nvSpPr>
          <p:cNvPr id="9" name="Стрелка вниз 8"/>
          <p:cNvSpPr/>
          <p:nvPr/>
        </p:nvSpPr>
        <p:spPr>
          <a:xfrm rot="5400000">
            <a:off x="2410691" y="3040084"/>
            <a:ext cx="486888" cy="4275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верх 9"/>
          <p:cNvSpPr/>
          <p:nvPr/>
        </p:nvSpPr>
        <p:spPr>
          <a:xfrm rot="1849384">
            <a:off x="5474525" y="2256312"/>
            <a:ext cx="475013" cy="47501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трелка вверх 10"/>
          <p:cNvSpPr/>
          <p:nvPr/>
        </p:nvSpPr>
        <p:spPr>
          <a:xfrm rot="19293183">
            <a:off x="3548745" y="2206832"/>
            <a:ext cx="475013" cy="47501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трелка вверх 11"/>
          <p:cNvSpPr/>
          <p:nvPr/>
        </p:nvSpPr>
        <p:spPr>
          <a:xfrm rot="5400000">
            <a:off x="6422572" y="3049979"/>
            <a:ext cx="475013" cy="47501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трелка вверх 12"/>
          <p:cNvSpPr/>
          <p:nvPr/>
        </p:nvSpPr>
        <p:spPr>
          <a:xfrm rot="8296264">
            <a:off x="5496298" y="3786250"/>
            <a:ext cx="475013" cy="47501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трелка вверх 13"/>
          <p:cNvSpPr/>
          <p:nvPr/>
        </p:nvSpPr>
        <p:spPr>
          <a:xfrm rot="13450688">
            <a:off x="3501240" y="3810002"/>
            <a:ext cx="475013" cy="47501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502122879"/>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625</TotalTime>
  <Words>418</Words>
  <Application>Microsoft Office PowerPoint</Application>
  <PresentationFormat>Произвольный</PresentationFormat>
  <Paragraphs>36</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Грань</vt:lpstr>
      <vt:lpstr>5 сыныптарда этнопедагогиканы  қолданудың әдіс-тәсілдері </vt:lpstr>
      <vt:lpstr>Кіріспе</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(орыс) сыныптарда этнопедагогикадағы қолданудың әдіс-тәсілдері</dc:title>
  <dc:creator>Пользователь</dc:creator>
  <cp:lastModifiedBy>Асемгуль</cp:lastModifiedBy>
  <cp:revision>48</cp:revision>
  <dcterms:created xsi:type="dcterms:W3CDTF">2023-10-27T09:35:02Z</dcterms:created>
  <dcterms:modified xsi:type="dcterms:W3CDTF">2023-10-31T17:18:41Z</dcterms:modified>
</cp:coreProperties>
</file>